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60" r:id="rId4"/>
    <p:sldId id="262" r:id="rId5"/>
    <p:sldId id="265" r:id="rId6"/>
    <p:sldId id="285" r:id="rId7"/>
    <p:sldId id="286" r:id="rId8"/>
    <p:sldId id="288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1" r:id="rId21"/>
    <p:sldId id="299" r:id="rId22"/>
    <p:sldId id="300" r:id="rId23"/>
    <p:sldId id="282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具有时延约束的无线网络</a:t>
            </a:r>
            <a:br>
              <a:rPr lang="en-US" altLang="zh-CN" sz="4400" dirty="0"/>
            </a:br>
            <a:r>
              <a:rPr lang="zh-CN" altLang="en-US" sz="4400" dirty="0"/>
              <a:t>流量控制与调度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7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开始</m:t>
                    </m:r>
                  </m:oMath>
                </a14:m>
                <a:r>
                  <a:rPr lang="zh-CN" altLang="en-US" dirty="0"/>
                  <a:t>叠加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算法收敛性验证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98D1F4-28D5-4D51-8B68-6E4569D4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43" y="2228817"/>
            <a:ext cx="7422523" cy="7544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6E53A5-661E-4E82-A25A-C66CFE99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24" y="3874739"/>
            <a:ext cx="5075360" cy="7773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650D8F-3D4A-4F84-9D87-B44EF7D97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575" y="3187582"/>
            <a:ext cx="311685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pt-BR" altLang="zh-CN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，得到：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从而得到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以一定误差限收敛到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p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算法收敛性验证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1FDF6D-4012-4B3C-BB2C-FAD00F0A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35" y="2993921"/>
            <a:ext cx="3813930" cy="7184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6C4D5D-9A83-4C98-BBF3-64C68C28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25" y="1783033"/>
            <a:ext cx="5075360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4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效用函数表示为：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网络拓扑图及信息流冲突图如下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算例构造与实现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2179DC-86EF-4473-BAE5-E27FF48C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2916145"/>
            <a:ext cx="8709660" cy="25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参数及变量初始化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算例构造与实现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E22DE9B-1F08-421C-B76E-96D84F5A7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158168"/>
                  </p:ext>
                </p:extLst>
              </p:nvPr>
            </p:nvGraphicFramePr>
            <p:xfrm>
              <a:off x="311731" y="3268980"/>
              <a:ext cx="8736748" cy="661228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2103972">
                      <a:extLst>
                        <a:ext uri="{9D8B030D-6E8A-4147-A177-3AD203B41FA5}">
                          <a16:colId xmlns:a16="http://schemas.microsoft.com/office/drawing/2014/main" val="3320917779"/>
                        </a:ext>
                      </a:extLst>
                    </a:gridCol>
                    <a:gridCol w="2225966">
                      <a:extLst>
                        <a:ext uri="{9D8B030D-6E8A-4147-A177-3AD203B41FA5}">
                          <a16:colId xmlns:a16="http://schemas.microsoft.com/office/drawing/2014/main" val="3178484195"/>
                        </a:ext>
                      </a:extLst>
                    </a:gridCol>
                    <a:gridCol w="2203405">
                      <a:extLst>
                        <a:ext uri="{9D8B030D-6E8A-4147-A177-3AD203B41FA5}">
                          <a16:colId xmlns:a16="http://schemas.microsoft.com/office/drawing/2014/main" val="1080287786"/>
                        </a:ext>
                      </a:extLst>
                    </a:gridCol>
                    <a:gridCol w="2203405">
                      <a:extLst>
                        <a:ext uri="{9D8B030D-6E8A-4147-A177-3AD203B41FA5}">
                          <a16:colId xmlns:a16="http://schemas.microsoft.com/office/drawing/2014/main" val="200870175"/>
                        </a:ext>
                      </a:extLst>
                    </a:gridCol>
                  </a:tblGrid>
                  <a:tr h="20745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拉格朗日系数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5.3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各链路最大速率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4.0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extLst>
                      <a:ext uri="{0D108BD9-81ED-4DB2-BD59-A6C34878D82A}">
                        <a16:rowId xmlns:a16="http://schemas.microsoft.com/office/drawing/2014/main" val="1704826967"/>
                      </a:ext>
                    </a:extLst>
                  </a:tr>
                  <a:tr h="22393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拉格朗日系数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2.1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b="1" kern="100">
                              <a:effectLst/>
                            </a:rPr>
                            <a:t>端到端时延限制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sub>
                              </m:sSub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sz="1400" b="1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10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extLst>
                      <a:ext uri="{0D108BD9-81ED-4DB2-BD59-A6C34878D82A}">
                        <a16:rowId xmlns:a16="http://schemas.microsoft.com/office/drawing/2014/main" val="3598794344"/>
                      </a:ext>
                    </a:extLst>
                  </a:tr>
                  <a:tr h="22393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各链路裕度变量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0.1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effectLst/>
                            </a:rPr>
                            <a:t>迭代步长（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𝛃</m:t>
                              </m:r>
                              <m:r>
                                <a:rPr lang="en-US" sz="1400" b="1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1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𝛄</m:t>
                              </m:r>
                            </m:oMath>
                          </a14:m>
                          <a:r>
                            <a:rPr lang="zh-CN" sz="1400" b="1" kern="100" dirty="0">
                              <a:effectLst/>
                            </a:rPr>
                            <a:t>）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0.005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extLst>
                      <a:ext uri="{0D108BD9-81ED-4DB2-BD59-A6C34878D82A}">
                        <a16:rowId xmlns:a16="http://schemas.microsoft.com/office/drawing/2014/main" val="3878981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E22DE9B-1F08-421C-B76E-96D84F5A7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158168"/>
                  </p:ext>
                </p:extLst>
              </p:nvPr>
            </p:nvGraphicFramePr>
            <p:xfrm>
              <a:off x="311731" y="3268980"/>
              <a:ext cx="8736748" cy="661228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2103972">
                      <a:extLst>
                        <a:ext uri="{9D8B030D-6E8A-4147-A177-3AD203B41FA5}">
                          <a16:colId xmlns:a16="http://schemas.microsoft.com/office/drawing/2014/main" val="3320917779"/>
                        </a:ext>
                      </a:extLst>
                    </a:gridCol>
                    <a:gridCol w="2225966">
                      <a:extLst>
                        <a:ext uri="{9D8B030D-6E8A-4147-A177-3AD203B41FA5}">
                          <a16:colId xmlns:a16="http://schemas.microsoft.com/office/drawing/2014/main" val="3178484195"/>
                        </a:ext>
                      </a:extLst>
                    </a:gridCol>
                    <a:gridCol w="2203405">
                      <a:extLst>
                        <a:ext uri="{9D8B030D-6E8A-4147-A177-3AD203B41FA5}">
                          <a16:colId xmlns:a16="http://schemas.microsoft.com/office/drawing/2014/main" val="1080287786"/>
                        </a:ext>
                      </a:extLst>
                    </a:gridCol>
                    <a:gridCol w="2203405">
                      <a:extLst>
                        <a:ext uri="{9D8B030D-6E8A-4147-A177-3AD203B41FA5}">
                          <a16:colId xmlns:a16="http://schemas.microsoft.com/office/drawing/2014/main" val="200870175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242" marR="90242" marT="0" marB="0">
                        <a:blipFill>
                          <a:blip r:embed="rId2"/>
                          <a:stretch>
                            <a:fillRect t="-25714" r="-31594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5.3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242" marR="90242" marT="0" marB="0">
                        <a:blipFill>
                          <a:blip r:embed="rId2"/>
                          <a:stretch>
                            <a:fillRect l="-196953" t="-25714" r="-10055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4.0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extLst>
                      <a:ext uri="{0D108BD9-81ED-4DB2-BD59-A6C34878D82A}">
                        <a16:rowId xmlns:a16="http://schemas.microsoft.com/office/drawing/2014/main" val="1704826967"/>
                      </a:ext>
                    </a:extLst>
                  </a:tr>
                  <a:tr h="2239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242" marR="90242" marT="0" marB="0">
                        <a:blipFill>
                          <a:blip r:embed="rId2"/>
                          <a:stretch>
                            <a:fillRect t="-118919" r="-315942" b="-1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2.1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242" marR="90242" marT="0" marB="0">
                        <a:blipFill>
                          <a:blip r:embed="rId2"/>
                          <a:stretch>
                            <a:fillRect l="-196953" t="-118919" r="-100554" b="-1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10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extLst>
                      <a:ext uri="{0D108BD9-81ED-4DB2-BD59-A6C34878D82A}">
                        <a16:rowId xmlns:a16="http://schemas.microsoft.com/office/drawing/2014/main" val="3598794344"/>
                      </a:ext>
                    </a:extLst>
                  </a:tr>
                  <a:tr h="2239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242" marR="90242" marT="0" marB="0">
                        <a:blipFill>
                          <a:blip r:embed="rId2"/>
                          <a:stretch>
                            <a:fillRect t="-218919" r="-315942" b="-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0.1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242" marR="90242" marT="0" marB="0">
                        <a:blipFill>
                          <a:blip r:embed="rId2"/>
                          <a:stretch>
                            <a:fillRect l="-196953" t="-218919" r="-100554" b="-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</a:rPr>
                            <a:t>0.005</a:t>
                          </a:r>
                          <a:endParaRPr lang="zh-CN" sz="1400" b="1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242" marR="90242" marT="0" marB="0"/>
                    </a:tc>
                    <a:extLst>
                      <a:ext uri="{0D108BD9-81ED-4DB2-BD59-A6C34878D82A}">
                        <a16:rowId xmlns:a16="http://schemas.microsoft.com/office/drawing/2014/main" val="3878981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F6ABFEC-9876-4482-A0BC-D64900111555}"/>
              </a:ext>
            </a:extLst>
          </p:cNvPr>
          <p:cNvSpPr txBox="1"/>
          <p:nvPr/>
        </p:nvSpPr>
        <p:spPr>
          <a:xfrm>
            <a:off x="3510651" y="2892594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1 </a:t>
            </a:r>
            <a:r>
              <a:rPr lang="zh-CN" altLang="en-US" sz="1400" b="1" dirty="0"/>
              <a:t>参数及变量初始化表</a:t>
            </a:r>
          </a:p>
        </p:txBody>
      </p:sp>
    </p:spTree>
    <p:extLst>
      <p:ext uri="{BB962C8B-B14F-4D97-AF65-F5344CB8AC3E}">
        <p14:creationId xmlns:p14="http://schemas.microsoft.com/office/powerpoint/2010/main" val="87684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各曲线最终都收敛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F67D3A-D7D3-4449-889C-BB38B209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71" y="2060887"/>
            <a:ext cx="5579920" cy="46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各参数敏感性分析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D02F43-B129-4DA7-B033-15545453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4" y="2243231"/>
            <a:ext cx="7591061" cy="43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9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各参数敏感性分析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B8A6E-D767-4589-A56D-0E872DEB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6" y="2096807"/>
            <a:ext cx="7910387" cy="4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6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各参数敏感性分析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F33879-3A98-4031-9C4C-3AFF753E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2189984"/>
            <a:ext cx="7780694" cy="716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71CAA1-339B-4A7D-8FAC-F9FBAAA75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6" y="2826265"/>
            <a:ext cx="7900034" cy="38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3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各参数敏感性分析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98FBCD-1337-4D4E-B78C-F221A13A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67" y="2172498"/>
            <a:ext cx="7372265" cy="42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9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各参数敏感性分析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E20BB6-18AA-4B9C-8ACD-7541FBDD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7" y="2174038"/>
            <a:ext cx="8367485" cy="899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4919BF-33EC-49B5-AFD4-901A1A9F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" y="2886111"/>
            <a:ext cx="8367485" cy="36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2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讲解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岳博，徐加声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有效性验证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各参数及主变量收敛（图见实验结果分析）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调控可实现，即端到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端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时延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dirty="0"/>
                  <a:t>增大，信源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速率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变小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E757AD-E86B-436C-A10B-22870D43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33" y="2843668"/>
            <a:ext cx="5009533" cy="39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①在更复杂的信息流冲突图下，可以采用贪心算法来近似求得使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最大的链路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zh-CN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②正确理解参数的物理意义，对调整参数，加速收敛具有重要意义。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 r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5">
                <a:extLst>
                  <a:ext uri="{FF2B5EF4-FFF2-40B4-BE49-F238E27FC236}">
                    <a16:creationId xmlns:a16="http://schemas.microsoft.com/office/drawing/2014/main" id="{FA1D0330-997F-4039-BC10-DC6F8192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420354"/>
                  </p:ext>
                </p:extLst>
              </p:nvPr>
            </p:nvGraphicFramePr>
            <p:xfrm>
              <a:off x="1632105" y="3404747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6630938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7076331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带宽价格，调节供需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595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端到端时延，影响拥塞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5940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5">
                <a:extLst>
                  <a:ext uri="{FF2B5EF4-FFF2-40B4-BE49-F238E27FC236}">
                    <a16:creationId xmlns:a16="http://schemas.microsoft.com/office/drawing/2014/main" id="{FA1D0330-997F-4039-BC10-DC6F8192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420354"/>
                  </p:ext>
                </p:extLst>
              </p:nvPr>
            </p:nvGraphicFramePr>
            <p:xfrm>
              <a:off x="1632105" y="3404747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6630938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7076331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" t="-8065" r="-10059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带宽价格，调节供需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595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" t="-109836" r="-1005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端到端时延，影响拥塞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59401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304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231C9A4-EFB9-4251-9E44-E2A7613E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仿真运行小视频</a:t>
            </a:r>
          </a:p>
        </p:txBody>
      </p:sp>
      <p:pic>
        <p:nvPicPr>
          <p:cNvPr id="6" name="仿真运行视频">
            <a:hlinkClick r:id="" action="ppaction://media"/>
            <a:extLst>
              <a:ext uri="{FF2B5EF4-FFF2-40B4-BE49-F238E27FC236}">
                <a16:creationId xmlns:a16="http://schemas.microsoft.com/office/drawing/2014/main" id="{CFB7C55A-335A-4204-B65C-961C2B3A02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4403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6907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实验场景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分布式算法设计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算法收敛性验证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算例构造与实现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实验结果分析与反思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162511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架构：多跳无线网络（节点、链路、流）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限制条件：拥塞限制，端到端时延约束，冲突域限制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目标：最大化系统效用函数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实验场景</a:t>
            </a:r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引入链路裕度变量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对偶分解拉格朗日函数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分布式算法设计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79FBF0-6E21-4AC2-BB8C-0ECFD166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26" y="2981999"/>
            <a:ext cx="3328502" cy="19043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A186F7-718D-431A-A0DB-C3B21A7D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72" y="2726287"/>
            <a:ext cx="2705334" cy="2415749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DBBE80F4-5B04-4476-AB31-89CB4CC2845A}"/>
              </a:ext>
            </a:extLst>
          </p:cNvPr>
          <p:cNvSpPr/>
          <p:nvPr/>
        </p:nvSpPr>
        <p:spPr>
          <a:xfrm>
            <a:off x="4032652" y="3825240"/>
            <a:ext cx="807720" cy="1600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利用各函数凹凸性及一阶条件，得到主变量最优解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分布式算法设计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F4A95B-B803-4248-98A0-0D4D27B2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6" y="3071923"/>
            <a:ext cx="5982218" cy="967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A52C3D-A36D-4AD8-B1FF-EC91E162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96" y="4094101"/>
            <a:ext cx="5822185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利用梯度算法更新拉格朗日系数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分布式算法设计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BD8A73-0435-4507-ACB2-0AC817B4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41" y="2598360"/>
            <a:ext cx="6431837" cy="13869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1F74D7-2D20-41A5-ADA2-1874132F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66" y="4122538"/>
            <a:ext cx="1249788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8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综上所述，可得到</a:t>
                </a:r>
                <a:r>
                  <a:rPr lang="zh-CN" altLang="zh-CN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分布式算法</a:t>
                </a:r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如下：</a:t>
                </a:r>
              </a:p>
              <a:p>
                <a:pPr lvl="1" algn="just"/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①初始化拉格朗日系数（对偶变量）和迭代步长，即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lvl="1" algn="just"/>
                <a:r>
                  <a:rPr lang="zh-CN" altLang="zh-CN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②选出</a:t>
                </a:r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值最大的链路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，求得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lvl="1" algn="just"/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③由已知的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，求得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lvl="1" algn="just"/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④由已知的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，求得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  <m:sup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lvl="1" algn="just"/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⑤迭代更新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lvl="1" algn="just"/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⑥迭代更新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lvl="1" algn="just"/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⑦重复②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~</a:t>
                </a:r>
                <a:r>
                  <a:rPr lang="zh-CN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⑤直至满足迭代结束条件。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t="-124" r="-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分布式算法设计</a:t>
            </a:r>
          </a:p>
        </p:txBody>
      </p:sp>
    </p:spTree>
    <p:extLst>
      <p:ext uri="{BB962C8B-B14F-4D97-AF65-F5344CB8AC3E}">
        <p14:creationId xmlns:p14="http://schemas.microsoft.com/office/powerpoint/2010/main" val="294758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从拉格朗日系数收敛得到效用函数收敛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算法收敛性验证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28CBBC-0778-4400-B3A8-592FFF92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1" y="2706983"/>
            <a:ext cx="3193057" cy="274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F37B71-01E3-4E3C-B420-AC6F6D0D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6" y="3189889"/>
            <a:ext cx="1668925" cy="3429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25A22B-9042-48F7-B194-4367792A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494" y="3967518"/>
            <a:ext cx="198137" cy="281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18F29C-F3B7-4363-96FA-6D1861AC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169" y="3896453"/>
            <a:ext cx="4557155" cy="4038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C16882-7767-4432-88F3-4C38F41D2B3B}"/>
              </a:ext>
            </a:extLst>
          </p:cNvPr>
          <p:cNvSpPr txBox="1"/>
          <p:nvPr/>
        </p:nvSpPr>
        <p:spPr>
          <a:xfrm>
            <a:off x="609600" y="5883723"/>
            <a:ext cx="3124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注：具体推导过程详见</a:t>
            </a:r>
            <a:r>
              <a:rPr lang="en-US" altLang="zh-CN" sz="1200" dirty="0"/>
              <a:t>Project</a:t>
            </a:r>
            <a:r>
              <a:rPr lang="zh-CN" altLang="en-US" sz="1200" dirty="0"/>
              <a:t>实验报告</a:t>
            </a:r>
            <a:r>
              <a:rPr lang="en-US" altLang="zh-CN" sz="1200" dirty="0"/>
              <a:t>.docx</a:t>
            </a:r>
            <a:endParaRPr lang="zh-CN" altLang="en-US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C0B105-F828-4A3B-A0F3-0B4850D75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494" y="3601407"/>
            <a:ext cx="7369179" cy="243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096BC7-9889-413C-B9CC-980045ACA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5472" y="3239421"/>
            <a:ext cx="2171888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52620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1129</TotalTime>
  <Words>501</Words>
  <Application>Microsoft Office PowerPoint</Application>
  <PresentationFormat>全屏显示(4:3)</PresentationFormat>
  <Paragraphs>96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具有时延约束的无线网络 流量控制与调度</vt:lpstr>
      <vt:lpstr>Project讲解</vt:lpstr>
      <vt:lpstr>目录 Contents</vt:lpstr>
      <vt:lpstr>实验场景</vt:lpstr>
      <vt:lpstr>分布式算法设计</vt:lpstr>
      <vt:lpstr>分布式算法设计</vt:lpstr>
      <vt:lpstr>分布式算法设计</vt:lpstr>
      <vt:lpstr>分布式算法设计</vt:lpstr>
      <vt:lpstr>算法收敛性验证</vt:lpstr>
      <vt:lpstr>算法收敛性验证</vt:lpstr>
      <vt:lpstr>算法收敛性验证</vt:lpstr>
      <vt:lpstr>算例构造与实现</vt:lpstr>
      <vt:lpstr>算例构造与实现</vt:lpstr>
      <vt:lpstr>实验结果分析</vt:lpstr>
      <vt:lpstr>实验结果分析</vt:lpstr>
      <vt:lpstr>实验结果分析</vt:lpstr>
      <vt:lpstr>实验结果分析</vt:lpstr>
      <vt:lpstr>实验结果分析</vt:lpstr>
      <vt:lpstr>实验结果分析</vt:lpstr>
      <vt:lpstr>实验结果分析</vt:lpstr>
      <vt:lpstr>反思</vt:lpstr>
      <vt:lpstr>仿真运行小视频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岳 博</cp:lastModifiedBy>
  <cp:revision>65</cp:revision>
  <dcterms:created xsi:type="dcterms:W3CDTF">2016-04-20T02:59:17Z</dcterms:created>
  <dcterms:modified xsi:type="dcterms:W3CDTF">2020-07-05T04:37:11Z</dcterms:modified>
</cp:coreProperties>
</file>